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4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LINEE GUIDA PER IL TRATTAMENTO DEI DATI PERSONALI NELL’AMBITO DEL PROGETTO «FICO»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800" b="1" dirty="0" err="1" smtClean="0"/>
              <a:t>supersintesi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92493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Presupposti di liceità del 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b="1" dirty="0" smtClean="0"/>
              <a:t>il </a:t>
            </a:r>
            <a:r>
              <a:rPr lang="it-IT" sz="2200" b="1" dirty="0"/>
              <a:t>trattamento dei dati personali nell’ambito delle attività di ricerca del progetto FICO è lecito se </a:t>
            </a:r>
            <a:r>
              <a:rPr lang="it-IT" sz="2200" b="1" dirty="0" smtClean="0"/>
              <a:t>e nella misura </a:t>
            </a:r>
            <a:r>
              <a:rPr lang="it-IT" sz="2200" b="1" dirty="0"/>
              <a:t>in </a:t>
            </a:r>
            <a:r>
              <a:rPr lang="it-IT" sz="2200" b="1" dirty="0" smtClean="0"/>
              <a:t>cui è necessario </a:t>
            </a:r>
            <a:r>
              <a:rPr lang="it-IT" sz="2200" b="1" dirty="0"/>
              <a:t>per lo svolgimento dell’attività di ricerca, così come individuata nel </a:t>
            </a:r>
            <a:r>
              <a:rPr lang="it-IT" sz="2200" b="1" dirty="0" smtClean="0"/>
              <a:t>progetto</a:t>
            </a:r>
          </a:p>
          <a:p>
            <a:pPr marL="0" indent="0">
              <a:buNone/>
            </a:pPr>
            <a:endParaRPr lang="it-IT" sz="2200" b="1" dirty="0" smtClean="0"/>
          </a:p>
          <a:p>
            <a:r>
              <a:rPr lang="it-IT" sz="2200" b="1" dirty="0"/>
              <a:t>i dati raccolti </a:t>
            </a:r>
            <a:r>
              <a:rPr lang="it-IT" sz="2200" b="1" dirty="0" smtClean="0"/>
              <a:t>e utilizzati per </a:t>
            </a:r>
            <a:r>
              <a:rPr lang="it-IT" sz="2200" b="1" dirty="0"/>
              <a:t>le finalità di ricerca del progetto FICO possono essere trattati solo ed esclusivamente per </a:t>
            </a:r>
            <a:r>
              <a:rPr lang="it-IT" sz="2200" b="1" dirty="0" smtClean="0"/>
              <a:t>queste finalità.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68762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Finalità del trattamento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b="1" dirty="0"/>
              <a:t>il ricercatore che intenda trattare dati personali </a:t>
            </a:r>
            <a:r>
              <a:rPr lang="it-IT" sz="2200" b="1" u="sng" dirty="0"/>
              <a:t>a fini di ricerca scientifica</a:t>
            </a:r>
            <a:r>
              <a:rPr lang="it-IT" sz="2200" b="1" dirty="0"/>
              <a:t>, non deve verificare e dimostrare che tale finalità è compatibile con quella </a:t>
            </a:r>
            <a:r>
              <a:rPr lang="it-IT" sz="2200" b="1" dirty="0" smtClean="0"/>
              <a:t>che ha giustificato il trattamento iniziale dei dati personali (tale </a:t>
            </a:r>
            <a:r>
              <a:rPr lang="it-IT" sz="2200" b="1" dirty="0"/>
              <a:t>compatibilità è presunta dalla legge</a:t>
            </a:r>
            <a:r>
              <a:rPr lang="it-IT" sz="2200" b="1" dirty="0" smtClean="0"/>
              <a:t>)</a:t>
            </a:r>
            <a:r>
              <a:rPr lang="it-IT" sz="2200" dirty="0" smtClean="0"/>
              <a:t>. </a:t>
            </a:r>
          </a:p>
          <a:p>
            <a:endParaRPr lang="it-IT" sz="2200" dirty="0"/>
          </a:p>
          <a:p>
            <a:r>
              <a:rPr lang="it-IT" sz="2200" b="1" dirty="0" smtClean="0"/>
              <a:t>NON DOBBIAMO PREOCCUPARCI DI QUESTO PROFILO !</a:t>
            </a:r>
          </a:p>
        </p:txBody>
      </p:sp>
    </p:spTree>
    <p:extLst>
      <p:ext uri="{BB962C8B-B14F-4D97-AF65-F5344CB8AC3E}">
        <p14:creationId xmlns:p14="http://schemas.microsoft.com/office/powerpoint/2010/main" val="143438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Categorie particolari di dati personali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16613"/>
          </a:xfrm>
        </p:spPr>
        <p:txBody>
          <a:bodyPr>
            <a:normAutofit fontScale="92500"/>
          </a:bodyPr>
          <a:lstStyle/>
          <a:p>
            <a:r>
              <a:rPr lang="it-IT" sz="2300" dirty="0" smtClean="0"/>
              <a:t>Art</a:t>
            </a:r>
            <a:r>
              <a:rPr lang="it-IT" sz="2300" dirty="0"/>
              <a:t>. 9 </a:t>
            </a:r>
            <a:r>
              <a:rPr lang="it-IT" sz="2300" dirty="0" smtClean="0"/>
              <a:t>GDPR </a:t>
            </a:r>
            <a:r>
              <a:rPr lang="it-IT" sz="2300" b="1" u="sng" dirty="0" smtClean="0"/>
              <a:t>vieta</a:t>
            </a:r>
            <a:r>
              <a:rPr lang="it-IT" sz="2300" b="1" dirty="0" smtClean="0"/>
              <a:t> il trattamento</a:t>
            </a:r>
            <a:r>
              <a:rPr lang="it-IT" sz="2300" dirty="0" smtClean="0"/>
              <a:t> di alcune categorie di dati personali: </a:t>
            </a:r>
            <a:br>
              <a:rPr lang="it-IT" sz="2300" dirty="0" smtClean="0"/>
            </a:br>
            <a:endParaRPr lang="it-IT" sz="2300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it-IT" sz="2300" b="1" dirty="0" smtClean="0"/>
              <a:t>ossia</a:t>
            </a:r>
            <a:r>
              <a:rPr lang="it-IT" sz="2300" dirty="0" smtClean="0"/>
              <a:t> </a:t>
            </a:r>
            <a:r>
              <a:rPr lang="it-IT" sz="2300" dirty="0" smtClean="0">
                <a:sym typeface="Wingdings" panose="05000000000000000000" pitchFamily="2" charset="2"/>
              </a:rPr>
              <a:t></a:t>
            </a:r>
            <a:r>
              <a:rPr lang="it-IT" sz="2300" dirty="0" smtClean="0"/>
              <a:t> </a:t>
            </a:r>
            <a:r>
              <a:rPr lang="it-IT" sz="2300" b="1" dirty="0" smtClean="0"/>
              <a:t>dati </a:t>
            </a:r>
            <a:r>
              <a:rPr lang="it-IT" sz="2300" b="1" dirty="0"/>
              <a:t>personali che </a:t>
            </a:r>
            <a:r>
              <a:rPr lang="it-IT" sz="2300" b="1" dirty="0" smtClean="0"/>
              <a:t>rivelano </a:t>
            </a:r>
            <a:r>
              <a:rPr lang="it-IT" sz="2300" b="1" dirty="0" smtClean="0"/>
              <a:t/>
            </a:r>
            <a:br>
              <a:rPr lang="it-IT" sz="2300" b="1" dirty="0" smtClean="0"/>
            </a:br>
            <a:r>
              <a:rPr lang="it-IT" sz="2300" b="1" dirty="0" smtClean="0"/>
              <a:t>-l'origine </a:t>
            </a:r>
            <a:r>
              <a:rPr lang="it-IT" sz="2300" b="1" dirty="0"/>
              <a:t>razziale o </a:t>
            </a:r>
            <a:r>
              <a:rPr lang="it-IT" sz="2300" b="1" dirty="0" smtClean="0"/>
              <a:t>etnica </a:t>
            </a:r>
            <a:br>
              <a:rPr lang="it-IT" sz="2300" b="1" dirty="0" smtClean="0"/>
            </a:br>
            <a:r>
              <a:rPr lang="it-IT" sz="2300" b="1" dirty="0" smtClean="0"/>
              <a:t>- le </a:t>
            </a:r>
            <a:r>
              <a:rPr lang="it-IT" sz="2300" b="1" dirty="0"/>
              <a:t>opinioni politiche, le convinzioni religiose o filosofiche, o l'appartenenza </a:t>
            </a:r>
            <a:r>
              <a:rPr lang="it-IT" sz="2300" b="1" dirty="0" smtClean="0"/>
              <a:t>sindacale</a:t>
            </a:r>
            <a:br>
              <a:rPr lang="it-IT" sz="2300" b="1" dirty="0" smtClean="0"/>
            </a:br>
            <a:r>
              <a:rPr lang="it-IT" sz="2300" b="1" dirty="0" smtClean="0"/>
              <a:t>- i </a:t>
            </a:r>
            <a:r>
              <a:rPr lang="it-IT" sz="2300" b="1" dirty="0" smtClean="0"/>
              <a:t>dati </a:t>
            </a:r>
            <a:r>
              <a:rPr lang="it-IT" sz="2300" b="1" dirty="0" smtClean="0"/>
              <a:t>genetici</a:t>
            </a:r>
            <a:br>
              <a:rPr lang="it-IT" sz="2300" b="1" dirty="0" smtClean="0"/>
            </a:br>
            <a:r>
              <a:rPr lang="it-IT" sz="2300" b="1" dirty="0" smtClean="0"/>
              <a:t>- i </a:t>
            </a:r>
            <a:r>
              <a:rPr lang="it-IT" sz="2300" b="1" dirty="0" smtClean="0"/>
              <a:t>dati </a:t>
            </a:r>
            <a:r>
              <a:rPr lang="it-IT" sz="2300" b="1" dirty="0"/>
              <a:t>biometrici intesi a identificare in modo univoco una persona </a:t>
            </a:r>
            <a:r>
              <a:rPr lang="it-IT" sz="2300" b="1" dirty="0" smtClean="0"/>
              <a:t>fisica</a:t>
            </a:r>
            <a:br>
              <a:rPr lang="it-IT" sz="2300" b="1" dirty="0" smtClean="0"/>
            </a:br>
            <a:r>
              <a:rPr lang="it-IT" sz="2300" b="1" dirty="0" smtClean="0"/>
              <a:t>- i </a:t>
            </a:r>
            <a:r>
              <a:rPr lang="it-IT" sz="2300" b="1" dirty="0" smtClean="0"/>
              <a:t>dati </a:t>
            </a:r>
            <a:r>
              <a:rPr lang="it-IT" sz="2300" b="1" dirty="0"/>
              <a:t>relativi alla salute o alla vita sessuale o all'orientamento sessuale della </a:t>
            </a:r>
            <a:r>
              <a:rPr lang="it-IT" sz="2300" b="1" dirty="0" smtClean="0"/>
              <a:t>persona</a:t>
            </a:r>
            <a:endParaRPr lang="it-IT" sz="2300" b="1" dirty="0"/>
          </a:p>
        </p:txBody>
      </p:sp>
    </p:spTree>
    <p:extLst>
      <p:ext uri="{BB962C8B-B14F-4D97-AF65-F5344CB8AC3E}">
        <p14:creationId xmlns:p14="http://schemas.microsoft.com/office/powerpoint/2010/main" val="36009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Posso trattare i dati particolari 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8113" y="2222287"/>
            <a:ext cx="11628783" cy="3636511"/>
          </a:xfrm>
        </p:spPr>
        <p:txBody>
          <a:bodyPr>
            <a:noAutofit/>
          </a:bodyPr>
          <a:lstStyle/>
          <a:p>
            <a:endParaRPr lang="it-IT" sz="2200" b="1" dirty="0"/>
          </a:p>
          <a:p>
            <a:r>
              <a:rPr lang="it-IT" sz="2200" b="1" dirty="0"/>
              <a:t>N</a:t>
            </a:r>
            <a:r>
              <a:rPr lang="it-IT" sz="2200" b="1" dirty="0" smtClean="0"/>
              <a:t>el </a:t>
            </a:r>
            <a:r>
              <a:rPr lang="it-IT" sz="2200" b="1" dirty="0"/>
              <a:t>caso di trattamento per scopi di ricerca scientifica, è prevista una deroga al generale divieto di trattare categorie particolari di dati </a:t>
            </a:r>
            <a:r>
              <a:rPr lang="it-IT" sz="2200" b="1" dirty="0" smtClean="0"/>
              <a:t>personali</a:t>
            </a:r>
          </a:p>
          <a:p>
            <a:endParaRPr lang="it-IT" sz="2200" dirty="0" smtClean="0"/>
          </a:p>
          <a:p>
            <a:r>
              <a:rPr lang="it-IT" sz="2200" b="1" dirty="0" smtClean="0"/>
              <a:t>Nel caso in cui l’attività di ricerca possa essere svolta mediante il trattamento di dati anonimi, questa soluzione è da preferire</a:t>
            </a:r>
            <a:r>
              <a:rPr lang="it-IT" sz="2200" dirty="0" smtClean="0"/>
              <a:t>.</a:t>
            </a:r>
          </a:p>
          <a:p>
            <a:endParaRPr lang="it-IT" sz="2200" dirty="0" smtClean="0"/>
          </a:p>
          <a:p>
            <a:r>
              <a:rPr lang="it-IT" sz="2200" b="1" u="sng" dirty="0" smtClean="0"/>
              <a:t>Nel </a:t>
            </a:r>
            <a:r>
              <a:rPr lang="it-IT" sz="2200" b="1" u="sng" dirty="0"/>
              <a:t>caso in cui le finalità e gli scopi dell’attività di ricerca non possano essere conseguiti mediante il trattamento di dati anonimi</a:t>
            </a:r>
            <a:r>
              <a:rPr lang="it-IT" sz="2200" b="1" dirty="0"/>
              <a:t>, allora la soluzione preferibile da applicare</a:t>
            </a:r>
            <a:r>
              <a:rPr lang="it-IT" sz="2200" dirty="0"/>
              <a:t> (in virtù del principio di minimizzazione) </a:t>
            </a:r>
            <a:r>
              <a:rPr lang="it-IT" sz="2200" b="1" dirty="0"/>
              <a:t>è quella di utilizzare dati </a:t>
            </a:r>
            <a:r>
              <a:rPr lang="it-IT" sz="2200" b="1" dirty="0" smtClean="0"/>
              <a:t>pseudonimizzati.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4024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fonti OSINT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8113" y="2222287"/>
            <a:ext cx="11628783" cy="4226138"/>
          </a:xfrm>
        </p:spPr>
        <p:txBody>
          <a:bodyPr>
            <a:noAutofit/>
          </a:bodyPr>
          <a:lstStyle/>
          <a:p>
            <a:endParaRPr lang="it-IT" sz="2200" b="1" dirty="0"/>
          </a:p>
          <a:p>
            <a:r>
              <a:rPr lang="it-IT" sz="2200" b="1" dirty="0" smtClean="0"/>
              <a:t>L’indicazione che forniamo è quella di trattare tutti i dati personali come se fossero sempre dati particolari </a:t>
            </a:r>
          </a:p>
          <a:p>
            <a:r>
              <a:rPr lang="it-IT" sz="2200" b="1" dirty="0" smtClean="0"/>
              <a:t>Questa dipende in particolare dalle modalità mediante le quali raccogliamo i dati, ossia in </a:t>
            </a:r>
            <a:r>
              <a:rPr lang="it-IT" sz="2200" b="1" u="sng" dirty="0" smtClean="0"/>
              <a:t>modo automatizzato</a:t>
            </a:r>
            <a:r>
              <a:rPr lang="it-IT" sz="2200" b="1" dirty="0" smtClean="0"/>
              <a:t> da </a:t>
            </a:r>
            <a:r>
              <a:rPr lang="it-IT" sz="2200" b="1" u="sng" dirty="0" smtClean="0"/>
              <a:t>fonti aperte</a:t>
            </a:r>
            <a:r>
              <a:rPr lang="it-IT" sz="2200" b="1" dirty="0" smtClean="0"/>
              <a:t>.</a:t>
            </a:r>
          </a:p>
          <a:p>
            <a:r>
              <a:rPr lang="it-IT" sz="2200" b="1" dirty="0" smtClean="0"/>
              <a:t>Così facendo, infatti, distinguere all’interno dei dati raccolti ed utilizzati per le analisi </a:t>
            </a:r>
            <a:r>
              <a:rPr lang="it-IT" sz="2200" b="1" u="sng" dirty="0" smtClean="0"/>
              <a:t>se ci sono dati personali</a:t>
            </a:r>
            <a:r>
              <a:rPr lang="it-IT" sz="2200" b="1" dirty="0" smtClean="0"/>
              <a:t>, e poi </a:t>
            </a:r>
            <a:r>
              <a:rPr lang="it-IT" sz="2200" b="1" u="sng" dirty="0" smtClean="0"/>
              <a:t>se sono dati comuni o dati particolari</a:t>
            </a:r>
            <a:r>
              <a:rPr lang="it-IT" sz="2200" b="1" dirty="0" smtClean="0"/>
              <a:t>, richiederebbe una complicazione operativa ulteriore </a:t>
            </a:r>
            <a:r>
              <a:rPr lang="it-IT" sz="2200" dirty="0" smtClean="0"/>
              <a:t>(costosa e defatigante) </a:t>
            </a:r>
            <a:r>
              <a:rPr lang="it-IT" sz="2200" b="1" dirty="0" smtClean="0"/>
              <a:t>che è preferibile risolvere alla radice.</a:t>
            </a:r>
            <a:endParaRPr lang="it-IT" sz="2200" b="1" dirty="0"/>
          </a:p>
        </p:txBody>
      </p:sp>
    </p:spTree>
    <p:extLst>
      <p:ext uri="{BB962C8B-B14F-4D97-AF65-F5344CB8AC3E}">
        <p14:creationId xmlns:p14="http://schemas.microsoft.com/office/powerpoint/2010/main" val="389379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Requisiti di 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300" b="1" dirty="0"/>
          </a:p>
          <a:p>
            <a:r>
              <a:rPr lang="it-IT" sz="2300" dirty="0" smtClean="0"/>
              <a:t>I ricercatori </a:t>
            </a:r>
            <a:r>
              <a:rPr lang="it-IT" sz="2300" dirty="0"/>
              <a:t>FICO dovranno sempre garantire</a:t>
            </a:r>
            <a:r>
              <a:rPr lang="it-IT" sz="2300" b="1" dirty="0"/>
              <a:t>, in qualsiasi fase della ricerca </a:t>
            </a:r>
            <a:r>
              <a:rPr lang="it-IT" sz="2300" dirty="0" smtClean="0"/>
              <a:t>– ossia </a:t>
            </a:r>
            <a:r>
              <a:rPr lang="it-IT" sz="2300" dirty="0"/>
              <a:t>non solo nella fase della raccolta e memorizzazione o archiviazione dei dati, ma anche nella fase successiva di elaborazione delle medesime informazioni, nonché nella fase di trasmissione dei </a:t>
            </a:r>
            <a:r>
              <a:rPr lang="it-IT" sz="2300" dirty="0" smtClean="0"/>
              <a:t>dati – </a:t>
            </a:r>
            <a:r>
              <a:rPr lang="it-IT" sz="2300" b="1" u="sng" dirty="0" smtClean="0"/>
              <a:t>la </a:t>
            </a:r>
            <a:r>
              <a:rPr lang="it-IT" sz="2300" b="1" u="sng" dirty="0"/>
              <a:t>capacità di assicurare su base permanente la riservatezza, l'integrità, la disponibilità e la resilienza dei sistemi e dei servizi di </a:t>
            </a:r>
            <a:r>
              <a:rPr lang="it-IT" sz="2300" b="1" u="sng" dirty="0" smtClean="0"/>
              <a:t>trattamento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144434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9999" y="447188"/>
            <a:ext cx="10818784" cy="970450"/>
          </a:xfrm>
        </p:spPr>
        <p:txBody>
          <a:bodyPr/>
          <a:lstStyle/>
          <a:p>
            <a:r>
              <a:rPr lang="it-IT" dirty="0" smtClean="0"/>
              <a:t>Quanto a lungo posso conservare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b="1" dirty="0"/>
          </a:p>
          <a:p>
            <a:r>
              <a:rPr lang="it-IT" sz="2400" b="1" dirty="0"/>
              <a:t>i dati </a:t>
            </a:r>
            <a:r>
              <a:rPr lang="it-IT" sz="2400" b="1" dirty="0" smtClean="0"/>
              <a:t>personali raccolti nel corso della ricerca FICO possono </a:t>
            </a:r>
            <a:r>
              <a:rPr lang="it-IT" sz="2400" b="1" dirty="0"/>
              <a:t>essere conservati per periodi </a:t>
            </a:r>
            <a:r>
              <a:rPr lang="it-IT" sz="2400" b="1" dirty="0" smtClean="0"/>
              <a:t>anche dopo la conclusione della ricerca, </a:t>
            </a:r>
            <a:r>
              <a:rPr lang="it-IT" sz="2400" b="1" dirty="0"/>
              <a:t>a condizione che siano trattati esclusivamente per </a:t>
            </a:r>
            <a:r>
              <a:rPr lang="it-IT" sz="2400" b="1" dirty="0" smtClean="0"/>
              <a:t>fini </a:t>
            </a:r>
            <a:r>
              <a:rPr lang="it-IT" sz="2400" b="1" dirty="0"/>
              <a:t>di ricerca </a:t>
            </a:r>
            <a:r>
              <a:rPr lang="it-IT" sz="2400" b="1" dirty="0" smtClean="0"/>
              <a:t>scientifica.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6196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9999" y="447188"/>
            <a:ext cx="10818784" cy="970450"/>
          </a:xfrm>
        </p:spPr>
        <p:txBody>
          <a:bodyPr/>
          <a:lstStyle/>
          <a:p>
            <a:r>
              <a:rPr lang="it-IT" dirty="0" smtClean="0"/>
              <a:t>L’informativa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b="1" dirty="0"/>
          </a:p>
          <a:p>
            <a:r>
              <a:rPr lang="it-IT" sz="2400" b="1" dirty="0" smtClean="0"/>
              <a:t>La comunicazione dell’informativa sul trattamento a ciascun interessato è impossibile da realizzare</a:t>
            </a:r>
          </a:p>
          <a:p>
            <a:pPr marL="0" indent="0">
              <a:buNone/>
            </a:pPr>
            <a:endParaRPr lang="it-IT" sz="2400" b="1" dirty="0" smtClean="0"/>
          </a:p>
          <a:p>
            <a:r>
              <a:rPr lang="it-IT" sz="2400" b="1" dirty="0" smtClean="0"/>
              <a:t>Pertanto, procederemo alla diffusione dell’informativa, mediante l’inserimento </a:t>
            </a:r>
            <a:r>
              <a:rPr lang="it-IT" sz="2400" b="1" dirty="0"/>
              <a:t>sul sito del progetto di ricerca FICO di una informativa </a:t>
            </a:r>
            <a:r>
              <a:rPr lang="it-IT" sz="2400" b="1" dirty="0" smtClean="0"/>
              <a:t>consultabile da chiunque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4693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TM03457503[[fn=Citazione]]</Template>
  <TotalTime>0</TotalTime>
  <Words>484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Century Gothic</vt:lpstr>
      <vt:lpstr>Wingdings</vt:lpstr>
      <vt:lpstr>Wingdings 2</vt:lpstr>
      <vt:lpstr>Citazione</vt:lpstr>
      <vt:lpstr>LINEE GUIDA PER IL TRATTAMENTO DEI DATI PERSONALI NELL’AMBITO DEL PROGETTO «FICO»</vt:lpstr>
      <vt:lpstr>Presupposti di liceità del trattamento</vt:lpstr>
      <vt:lpstr>Finalità del trattamento</vt:lpstr>
      <vt:lpstr>Categorie particolari di dati personali</vt:lpstr>
      <vt:lpstr>Posso trattare i dati particolari ?</vt:lpstr>
      <vt:lpstr>Le fonti OSINT</vt:lpstr>
      <vt:lpstr>Requisiti di sicurezza</vt:lpstr>
      <vt:lpstr>Quanto a lungo posso conservare i dati?</vt:lpstr>
      <vt:lpstr>L’informativa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LINEE GUIDA PER IL TRATTAMENTO DEI DATI PERSONALI NELL’AMBITO DEL PROGETTO «FICO»</dc:title>
  <dc:creator>Benedetto Ponti</dc:creator>
  <cp:lastModifiedBy>Benedetto Ponti</cp:lastModifiedBy>
  <cp:revision>10</cp:revision>
  <dcterms:created xsi:type="dcterms:W3CDTF">2023-04-20T18:11:40Z</dcterms:created>
  <dcterms:modified xsi:type="dcterms:W3CDTF">2023-04-21T11:07:07Z</dcterms:modified>
</cp:coreProperties>
</file>